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Raleway"/>
      <p:regular r:id="rId50"/>
      <p:bold r:id="rId51"/>
      <p:italic r:id="rId52"/>
      <p:boldItalic r:id="rId53"/>
    </p:embeddedFont>
    <p:embeddedFont>
      <p:font typeface="Roboto"/>
      <p:regular r:id="rId54"/>
      <p:bold r:id="rId55"/>
      <p:italic r:id="rId56"/>
      <p:boldItalic r:id="rId57"/>
    </p:embeddedFont>
    <p:embeddedFont>
      <p:font typeface="Lat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bold.fntdata"/><Relationship Id="rId50" Type="http://schemas.openxmlformats.org/officeDocument/2006/relationships/font" Target="fonts/Raleway-regular.fntdata"/><Relationship Id="rId53" Type="http://schemas.openxmlformats.org/officeDocument/2006/relationships/font" Target="fonts/Raleway-boldItalic.fntdata"/><Relationship Id="rId52" Type="http://schemas.openxmlformats.org/officeDocument/2006/relationships/font" Target="fonts/Raleway-italic.fntdata"/><Relationship Id="rId11" Type="http://schemas.openxmlformats.org/officeDocument/2006/relationships/slide" Target="slides/slide6.xml"/><Relationship Id="rId55" Type="http://schemas.openxmlformats.org/officeDocument/2006/relationships/font" Target="fonts/Roboto-bold.fntdata"/><Relationship Id="rId10" Type="http://schemas.openxmlformats.org/officeDocument/2006/relationships/slide" Target="slides/slide5.xml"/><Relationship Id="rId54" Type="http://schemas.openxmlformats.org/officeDocument/2006/relationships/font" Target="fonts/Roboto-regular.fntdata"/><Relationship Id="rId13" Type="http://schemas.openxmlformats.org/officeDocument/2006/relationships/slide" Target="slides/slide8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-italic.fntdata"/><Relationship Id="rId15" Type="http://schemas.openxmlformats.org/officeDocument/2006/relationships/slide" Target="slides/slide10.xml"/><Relationship Id="rId59" Type="http://schemas.openxmlformats.org/officeDocument/2006/relationships/font" Target="fonts/Lato-bold.fntdata"/><Relationship Id="rId14" Type="http://schemas.openxmlformats.org/officeDocument/2006/relationships/slide" Target="slides/slide9.xml"/><Relationship Id="rId58" Type="http://schemas.openxmlformats.org/officeDocument/2006/relationships/font" Target="fonts/La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8fe71b32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8fe71b32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8fe71b32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8fe71b32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8fe71b32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8fe71b32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8fe71b32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8fe71b32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8fe71b32d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8fe71b32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8fe71b32d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8fe71b32d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8fe71b32d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8fe71b32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8fe71b32d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8fe71b32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8fe71b32d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8fe71b32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8fe71b32d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8fe71b32d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7b43e40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7b43e40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8fe71b32d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8fe71b32d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fe71b32d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fe71b32d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8fe71b32d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8fe71b32d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8fe71b32d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8fe71b32d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8fe71b32d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8fe71b32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8fe71b32d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8fe71b32d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8fe71b32d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8fe71b32d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8fe71b32d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8fe71b32d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8fe71b32d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8fe71b32d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8fe71b32d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8fe71b32d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8fe71b32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8fe71b32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Decrease of close to 20 million people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8fe71b32d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8fe71b32d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8fe71b32d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8fe71b32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8fe71b32d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8fe71b32d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8fe71b32d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8fe71b32d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8fe71b32d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8fe71b32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766e3223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766e3223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8fe71b32d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8fe71b32d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6f919f3c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6f919f3c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6f919f3c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6f919f3c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766e322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766e322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8fe71b32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8fe71b32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8fe71b32d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8fe71b32d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8fe71b32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8fe71b32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165e293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165e293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165e2935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165e2935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165e2935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165e2935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fe71b32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fe71b32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8fe71b32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8fe71b32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8fe71b32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8fe71b32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8fe71b32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8fe71b32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8fe71b32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8fe71b32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Relationship Id="rId6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healthaffairs.org/do/10.1377/hblog20160321.054035/full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975" y="1586287"/>
            <a:ext cx="1336950" cy="13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7227250" y="1586274"/>
            <a:ext cx="1404700" cy="14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4975" y="3589975"/>
            <a:ext cx="3048000" cy="65224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790575" y="1518525"/>
            <a:ext cx="3905100" cy="29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Predicting the change in insurance rate post Affordable Care Act - A supervised learning approach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857175" y="4061925"/>
            <a:ext cx="3838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Seán McManus, PhD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data:</a:t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729450" y="2078875"/>
            <a:ext cx="3971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Personally collated data set..from data provided by: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Department of Health and Human Services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Henry J Kaiser Family Foundation</a:t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350" y="2453813"/>
            <a:ext cx="1511225" cy="15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8875" y="2078873"/>
            <a:ext cx="2261099" cy="226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- described: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feature: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Dataframe shape: 52 samples/rows and 34 features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Significant feature engineering and subsequent feature selection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Significant sample size problems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No missing data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729450" y="1318650"/>
            <a:ext cx="2871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Lot’s of descriptive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in the features, perhaps not enough samples..</a:t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450" y="152400"/>
            <a:ext cx="5495150" cy="4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task: reduce variables</a:t>
            </a:r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729450" y="1853850"/>
            <a:ext cx="2994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Tried PCA to compress effect of politics and levels of poverty into 1 or 2 variables - ultimately didn’t include these.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Process of elimination led to selection of the following: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400" y="662700"/>
            <a:ext cx="2714850" cy="42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/>
        </p:nvSpPr>
        <p:spPr>
          <a:xfrm>
            <a:off x="729450" y="3484525"/>
            <a:ext cx="4777200" cy="14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Health Expense Per Cap 2012 (wanted 2010 data but was unavailable)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Ratio of individuals over 200% federal poverty line (FPL) to individuals under 200% of FPL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Uninsured Rate 2010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Political Lean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Medicaid Expansion Status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- effect of poverty levels:</a:t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050" y="1966175"/>
            <a:ext cx="796675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- effect of poverty levels:</a:t>
            </a:r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888" y="1979525"/>
            <a:ext cx="785223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Feature ratio of ‘Rich’ to ‘Poor’ gave best balance of descriptive value and dimensionality.</a:t>
            </a:r>
            <a:endParaRPr sz="1400"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175" y="2025425"/>
            <a:ext cx="358140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2875" y="1955650"/>
            <a:ext cx="1928025" cy="30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Exploration - Medicaid Expansion X State politics interaction (Pt I)</a:t>
            </a:r>
            <a:endParaRPr sz="1800"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75" y="1970740"/>
            <a:ext cx="7688699" cy="2836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883" y="2055149"/>
            <a:ext cx="4195750" cy="29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Exploration - Medicaid Expansion X State politics interaction (Pt II)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727650" y="1254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when we account for poverty level?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50" y="2058177"/>
            <a:ext cx="7400926" cy="2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Background..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Suggests economics and medicaid expansion offer bulk of predictive power, but political lean flavors these interactions and adds extra predictive power.</a:t>
            </a:r>
            <a:endParaRPr sz="1400"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981" y="3425200"/>
            <a:ext cx="3795442" cy="14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650" y="1953937"/>
            <a:ext cx="3435826" cy="12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6275" y="1822150"/>
            <a:ext cx="2163780" cy="14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4050" y="3321375"/>
            <a:ext cx="2271626" cy="17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we include state politics as a feature variable?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809850" y="2279800"/>
            <a:ext cx="6820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This requires justification </a:t>
            </a:r>
            <a:r>
              <a:rPr lang="en"/>
              <a:t>- it should only be added if it adds predictive value, not to support a partisan stand point.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Both medicaid expansion status and political lean added significant predictivity accuracy to my models that could not be replicated with other variables.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Generally low correlation with other features of the dataset.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TLDR</a:t>
            </a:r>
            <a:r>
              <a:rPr lang="en"/>
              <a:t>: Politcal lean had an effect that couldn’t be replicated by inclusion of other variables.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50" y="4540900"/>
            <a:ext cx="8313124" cy="4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issues with our outcome variable?</a:t>
            </a:r>
            <a:endParaRPr/>
          </a:p>
        </p:txBody>
      </p:sp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6134100" y="2326525"/>
            <a:ext cx="2493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Slight negative skew.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Otherwise relatively normally distributed.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Data not transformed or modified to preserve integrity of investigation.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4304303" cy="18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5013" y="3695700"/>
            <a:ext cx="311467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models:</a:t>
            </a:r>
            <a:endParaRPr/>
          </a:p>
        </p:txBody>
      </p:sp>
      <p:sp>
        <p:nvSpPr>
          <p:cNvPr id="239" name="Google Shape;239;p35"/>
          <p:cNvSpPr txBox="1"/>
          <p:nvPr>
            <p:ph idx="1" type="body"/>
          </p:nvPr>
        </p:nvSpPr>
        <p:spPr>
          <a:xfrm>
            <a:off x="729450" y="2231275"/>
            <a:ext cx="410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approach: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Initial models utilized all variables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Not efficient, or productive time wise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Subsequent models focussed on my selected variables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Predictive accuracy increased, as to be expected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Tried as both classification and regression problem...regression results presented here..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models aren’t suited to regression…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I make this a classification problem if needed?</a:t>
            </a:r>
            <a:endParaRPr/>
          </a:p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872325" y="2729875"/>
            <a:ext cx="3890100" cy="22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Some supervised learning models cannot be adopted towards regression. As an option, I also encoded the data in categories depending on their decile  level. Could also look at quintiles, quartiles, etc.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Downside of this approach: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Loss of resolution could mean artificially higher score metrics for these models.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Groups split equally in number but not in effect size bins.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938" y="2809875"/>
            <a:ext cx="317182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 - Decision tree regressor:</a:t>
            </a:r>
            <a:endParaRPr/>
          </a:p>
        </p:txBody>
      </p:sp>
      <p:sp>
        <p:nvSpPr>
          <p:cNvPr id="252" name="Google Shape;252;p37"/>
          <p:cNvSpPr txBox="1"/>
          <p:nvPr>
            <p:ph idx="1" type="body"/>
          </p:nvPr>
        </p:nvSpPr>
        <p:spPr>
          <a:xfrm>
            <a:off x="729450" y="2231275"/>
            <a:ext cx="410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Decision Trees: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Tried as a classification problem with deciles, not productive. Best score was 0.25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Ran as a regressor with following settings: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riterion=</a:t>
            </a:r>
            <a:r>
              <a:rPr b="1" lang="en"/>
              <a:t>Friedman MSE</a:t>
            </a:r>
            <a:br>
              <a:rPr lang="en"/>
            </a:br>
            <a:r>
              <a:rPr lang="en"/>
              <a:t>Max features=3</a:t>
            </a:r>
            <a:br>
              <a:rPr lang="en"/>
            </a:br>
            <a:r>
              <a:rPr lang="en"/>
              <a:t>Max depth=5</a:t>
            </a:r>
            <a:br>
              <a:rPr lang="en"/>
            </a:br>
            <a:r>
              <a:rPr lang="en"/>
              <a:t>Splitter = best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7"/>
          <p:cNvSpPr txBox="1"/>
          <p:nvPr/>
        </p:nvSpPr>
        <p:spPr>
          <a:xfrm>
            <a:off x="4838850" y="4149100"/>
            <a:ext cx="36957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Optimizes decision tree splits based on Friedmann improvement score on MSE.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 this context, there’s a problem with this.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250" y="1853850"/>
            <a:ext cx="3269276" cy="21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 - Decision tree regressor:</a:t>
            </a:r>
            <a:endParaRPr/>
          </a:p>
        </p:txBody>
      </p:sp>
      <p:sp>
        <p:nvSpPr>
          <p:cNvPr id="260" name="Google Shape;260;p38"/>
          <p:cNvSpPr txBox="1"/>
          <p:nvPr>
            <p:ph idx="1" type="body"/>
          </p:nvPr>
        </p:nvSpPr>
        <p:spPr>
          <a:xfrm>
            <a:off x="729450" y="2231275"/>
            <a:ext cx="410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Decision Trees: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Regressor with following settings: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Criterion=Friedman MSE</a:t>
            </a:r>
            <a:br>
              <a:rPr lang="en"/>
            </a:br>
            <a:r>
              <a:rPr lang="en"/>
              <a:t>Max features=3</a:t>
            </a:r>
            <a:br>
              <a:rPr lang="en"/>
            </a:br>
            <a:r>
              <a:rPr lang="en"/>
              <a:t>Max depth=5</a:t>
            </a:r>
            <a:br>
              <a:rPr lang="en"/>
            </a:br>
            <a:r>
              <a:rPr lang="en"/>
              <a:t>Splitter = best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3581400" y="4025275"/>
            <a:ext cx="33642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</a:t>
            </a:r>
            <a:r>
              <a:rPr b="1" lang="en"/>
              <a:t>:</a:t>
            </a:r>
            <a:br>
              <a:rPr b="1" lang="en"/>
            </a:br>
            <a:r>
              <a:rPr b="1" lang="en"/>
              <a:t>Training </a:t>
            </a:r>
            <a:r>
              <a:rPr b="1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 </a:t>
            </a:r>
            <a:r>
              <a:rPr b="1" lang="en"/>
              <a:t>= 0.999</a:t>
            </a:r>
            <a:br>
              <a:rPr b="1" lang="en"/>
            </a:br>
            <a:r>
              <a:rPr b="1" lang="en"/>
              <a:t>Test </a:t>
            </a:r>
            <a:r>
              <a:rPr b="1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b="1" lang="en"/>
              <a:t>= -0.114</a:t>
            </a:r>
            <a:br>
              <a:rPr b="1" lang="en"/>
            </a:br>
            <a:r>
              <a:rPr b="1" lang="en"/>
              <a:t>Completely overfit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250" y="1935725"/>
            <a:ext cx="3146001" cy="20895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 txBox="1"/>
          <p:nvPr>
            <p:ph idx="1" type="body"/>
          </p:nvPr>
        </p:nvSpPr>
        <p:spPr>
          <a:xfrm>
            <a:off x="5779800" y="3910975"/>
            <a:ext cx="33642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easy for the computer to get the MSE down and fit the data with this improvement score. We only have 52 samples.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It’s not a generalizable model though.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 - Random Forest:</a:t>
            </a:r>
            <a:endParaRPr/>
          </a:p>
        </p:txBody>
      </p:sp>
      <p:sp>
        <p:nvSpPr>
          <p:cNvPr id="269" name="Google Shape;269;p39"/>
          <p:cNvSpPr txBox="1"/>
          <p:nvPr>
            <p:ph idx="1" type="body"/>
          </p:nvPr>
        </p:nvSpPr>
        <p:spPr>
          <a:xfrm>
            <a:off x="729450" y="2231275"/>
            <a:ext cx="410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Grid Search CV yielded similar parameters: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Criterion=Friedman MSE</a:t>
            </a:r>
            <a:br>
              <a:rPr lang="en"/>
            </a:br>
            <a:r>
              <a:rPr lang="en"/>
              <a:t>Max features=2</a:t>
            </a:r>
            <a:br>
              <a:rPr lang="en"/>
            </a:br>
            <a:r>
              <a:rPr lang="en"/>
              <a:t>Max depth=4</a:t>
            </a:r>
            <a:br>
              <a:rPr lang="en"/>
            </a:br>
            <a:r>
              <a:rPr lang="en"/>
              <a:t># of estimators =20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9"/>
          <p:cNvSpPr txBox="1"/>
          <p:nvPr>
            <p:ph idx="1" type="body"/>
          </p:nvPr>
        </p:nvSpPr>
        <p:spPr>
          <a:xfrm>
            <a:off x="729450" y="3808250"/>
            <a:ext cx="33642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Results:</a:t>
            </a:r>
            <a:br>
              <a:rPr b="1" lang="en"/>
            </a:br>
            <a:r>
              <a:rPr b="1" lang="en"/>
              <a:t>Training </a:t>
            </a:r>
            <a:r>
              <a:rPr b="1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 </a:t>
            </a:r>
            <a:r>
              <a:rPr b="1" lang="en"/>
              <a:t>= 0.638</a:t>
            </a:r>
            <a:br>
              <a:rPr b="1" lang="en"/>
            </a:br>
            <a:r>
              <a:rPr b="1" lang="en"/>
              <a:t>Test </a:t>
            </a:r>
            <a:r>
              <a:rPr b="1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b="1" lang="en"/>
              <a:t>= 0.525</a:t>
            </a:r>
            <a:br>
              <a:rPr b="1" lang="en"/>
            </a:br>
            <a:r>
              <a:rPr b="1" lang="en"/>
              <a:t>Not a completely terrible model - but not still not great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575" y="2063400"/>
            <a:ext cx="4180422" cy="226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 txBox="1"/>
          <p:nvPr/>
        </p:nvSpPr>
        <p:spPr>
          <a:xfrm>
            <a:off x="6686550" y="1853850"/>
            <a:ext cx="3648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Some of the trees from my forest.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type="title"/>
          </p:nvPr>
        </p:nvSpPr>
        <p:spPr>
          <a:xfrm>
            <a:off x="727650" y="1251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 - Multivariable Linear Regression:</a:t>
            </a:r>
            <a:endParaRPr/>
          </a:p>
        </p:txBody>
      </p:sp>
      <p:sp>
        <p:nvSpPr>
          <p:cNvPr id="278" name="Google Shape;278;p40"/>
          <p:cNvSpPr txBox="1"/>
          <p:nvPr>
            <p:ph idx="1" type="body"/>
          </p:nvPr>
        </p:nvSpPr>
        <p:spPr>
          <a:xfrm>
            <a:off x="729450" y="2231275"/>
            <a:ext cx="410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Sometimes simplest is the best: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0"/>
          <p:cNvSpPr txBox="1"/>
          <p:nvPr>
            <p:ph idx="1" type="body"/>
          </p:nvPr>
        </p:nvSpPr>
        <p:spPr>
          <a:xfrm>
            <a:off x="1150650" y="2751550"/>
            <a:ext cx="33642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Results:</a:t>
            </a:r>
            <a:br>
              <a:rPr b="1" lang="en"/>
            </a:br>
            <a:r>
              <a:rPr b="1" lang="en"/>
              <a:t>Training </a:t>
            </a:r>
            <a:r>
              <a:rPr b="1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 </a:t>
            </a:r>
            <a:r>
              <a:rPr b="1" lang="en"/>
              <a:t>= 0.758</a:t>
            </a:r>
            <a:br>
              <a:rPr b="1" lang="en"/>
            </a:br>
            <a:r>
              <a:rPr b="1" lang="en"/>
              <a:t>Test </a:t>
            </a:r>
            <a:r>
              <a:rPr b="1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b="1" lang="en"/>
              <a:t>= 0.702</a:t>
            </a:r>
            <a:br>
              <a:rPr b="1" lang="en"/>
            </a:br>
            <a:r>
              <a:rPr b="1" lang="en"/>
              <a:t>A good model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165" y="2231275"/>
            <a:ext cx="5430685" cy="21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727650" y="1251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 - Multivariable Linear Regression:</a:t>
            </a:r>
            <a:endParaRPr/>
          </a:p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729450" y="2231275"/>
            <a:ext cx="410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Sometimes simplest is the best: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1"/>
          <p:cNvSpPr txBox="1"/>
          <p:nvPr>
            <p:ph idx="1" type="body"/>
          </p:nvPr>
        </p:nvSpPr>
        <p:spPr>
          <a:xfrm>
            <a:off x="1150650" y="2751550"/>
            <a:ext cx="33642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Results:</a:t>
            </a:r>
            <a:br>
              <a:rPr b="1" lang="en"/>
            </a:br>
            <a:r>
              <a:rPr b="1" lang="en"/>
              <a:t>Training </a:t>
            </a:r>
            <a:r>
              <a:rPr b="1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 </a:t>
            </a:r>
            <a:r>
              <a:rPr b="1" lang="en"/>
              <a:t>= 0.758</a:t>
            </a:r>
            <a:br>
              <a:rPr b="1" lang="en"/>
            </a:br>
            <a:r>
              <a:rPr b="1" lang="en"/>
              <a:t>Test </a:t>
            </a:r>
            <a:r>
              <a:rPr b="1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b="1" lang="en"/>
              <a:t>= 0.702</a:t>
            </a:r>
            <a:br>
              <a:rPr b="1" lang="en"/>
            </a:br>
            <a:r>
              <a:rPr b="1" lang="en"/>
              <a:t>A good model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850" y="1922250"/>
            <a:ext cx="5089501" cy="28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/>
        </p:nvSpPr>
        <p:spPr>
          <a:xfrm>
            <a:off x="677175" y="545325"/>
            <a:ext cx="8836800" cy="13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# of uninsured individuals and % uninsured</a:t>
            </a:r>
            <a:r>
              <a:rPr b="1" lang="en" sz="3000"/>
              <a:t>:</a:t>
            </a:r>
            <a:endParaRPr b="1" sz="3000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325" y="1503525"/>
            <a:ext cx="5395051" cy="29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 - Gradient Boost Regression</a:t>
            </a:r>
            <a:endParaRPr/>
          </a:p>
        </p:txBody>
      </p:sp>
      <p:sp>
        <p:nvSpPr>
          <p:cNvPr id="294" name="Google Shape;294;p42"/>
          <p:cNvSpPr txBox="1"/>
          <p:nvPr>
            <p:ph idx="1" type="body"/>
          </p:nvPr>
        </p:nvSpPr>
        <p:spPr>
          <a:xfrm>
            <a:off x="729450" y="2231275"/>
            <a:ext cx="410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Grid Search CV yielded the following parameters:</a:t>
            </a:r>
            <a:br>
              <a:rPr lang="en"/>
            </a:br>
            <a:r>
              <a:rPr lang="en"/>
              <a:t>Learning rate=0.2</a:t>
            </a:r>
            <a:br>
              <a:rPr lang="en"/>
            </a:br>
            <a:r>
              <a:rPr lang="en"/>
              <a:t>loss=ls</a:t>
            </a:r>
            <a:br>
              <a:rPr lang="en"/>
            </a:br>
            <a:r>
              <a:rPr lang="en"/>
              <a:t>Max features=4</a:t>
            </a:r>
            <a:br>
              <a:rPr lang="en"/>
            </a:br>
            <a:r>
              <a:rPr lang="en"/>
              <a:t># of estimators =8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2"/>
          <p:cNvSpPr txBox="1"/>
          <p:nvPr>
            <p:ph idx="1" type="body"/>
          </p:nvPr>
        </p:nvSpPr>
        <p:spPr>
          <a:xfrm>
            <a:off x="912525" y="3968125"/>
            <a:ext cx="33642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Results:</a:t>
            </a:r>
            <a:br>
              <a:rPr b="1" lang="en"/>
            </a:br>
            <a:r>
              <a:rPr b="1" lang="en"/>
              <a:t>Training </a:t>
            </a:r>
            <a:r>
              <a:rPr b="1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 </a:t>
            </a:r>
            <a:r>
              <a:rPr b="1" lang="en"/>
              <a:t>= </a:t>
            </a:r>
            <a:r>
              <a:rPr b="1" lang="en"/>
              <a:t>0.674</a:t>
            </a:r>
            <a:br>
              <a:rPr b="1" lang="en"/>
            </a:br>
            <a:r>
              <a:rPr b="1" lang="en"/>
              <a:t>Test </a:t>
            </a:r>
            <a:r>
              <a:rPr b="1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b="1" lang="en"/>
              <a:t>= 0.30</a:t>
            </a:r>
            <a:br>
              <a:rPr b="1" lang="en"/>
            </a:br>
            <a:r>
              <a:rPr b="1" lang="en"/>
              <a:t>Looks ok initially..but overfit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977" y="1939575"/>
            <a:ext cx="2048974" cy="21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2"/>
          <p:cNvSpPr txBox="1"/>
          <p:nvPr/>
        </p:nvSpPr>
        <p:spPr>
          <a:xfrm>
            <a:off x="7467600" y="4659625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42"/>
          <p:cNvSpPr txBox="1"/>
          <p:nvPr/>
        </p:nvSpPr>
        <p:spPr>
          <a:xfrm>
            <a:off x="5150400" y="4211950"/>
            <a:ext cx="3364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‘Bringing a gun to a knife fight’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 - Gradient Boost Regression</a:t>
            </a:r>
            <a:endParaRPr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729450" y="2231275"/>
            <a:ext cx="410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Grid Search CV yielded the following parameters:</a:t>
            </a:r>
            <a:br>
              <a:rPr lang="en"/>
            </a:br>
            <a:r>
              <a:rPr lang="en"/>
              <a:t>Learning rate=0.2</a:t>
            </a:r>
            <a:br>
              <a:rPr lang="en"/>
            </a:br>
            <a:r>
              <a:rPr lang="en"/>
              <a:t>loss=ls</a:t>
            </a:r>
            <a:br>
              <a:rPr lang="en"/>
            </a:br>
            <a:r>
              <a:rPr lang="en"/>
              <a:t>Max features=4</a:t>
            </a:r>
            <a:br>
              <a:rPr lang="en"/>
            </a:br>
            <a:r>
              <a:rPr lang="en"/>
              <a:t># of estimators =8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3"/>
          <p:cNvSpPr txBox="1"/>
          <p:nvPr>
            <p:ph idx="1" type="body"/>
          </p:nvPr>
        </p:nvSpPr>
        <p:spPr>
          <a:xfrm>
            <a:off x="912525" y="3968125"/>
            <a:ext cx="33642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Results:</a:t>
            </a:r>
            <a:br>
              <a:rPr b="1" lang="en"/>
            </a:br>
            <a:r>
              <a:rPr b="1" lang="en"/>
              <a:t>Training </a:t>
            </a:r>
            <a:r>
              <a:rPr b="1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 </a:t>
            </a:r>
            <a:r>
              <a:rPr b="1" lang="en"/>
              <a:t>= 0.674</a:t>
            </a:r>
            <a:br>
              <a:rPr b="1" lang="en"/>
            </a:br>
            <a:r>
              <a:rPr b="1" lang="en"/>
              <a:t>Test </a:t>
            </a:r>
            <a:r>
              <a:rPr b="1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b="1" lang="en"/>
              <a:t>= 0.30</a:t>
            </a:r>
            <a:br>
              <a:rPr b="1" lang="en"/>
            </a:br>
            <a:r>
              <a:rPr b="1" lang="en"/>
              <a:t>Looks ok initially..but overfit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977" y="1939575"/>
            <a:ext cx="2048974" cy="21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3"/>
          <p:cNvSpPr txBox="1"/>
          <p:nvPr/>
        </p:nvSpPr>
        <p:spPr>
          <a:xfrm>
            <a:off x="7467600" y="4659625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43"/>
          <p:cNvSpPr txBox="1"/>
          <p:nvPr/>
        </p:nvSpPr>
        <p:spPr>
          <a:xfrm>
            <a:off x="5053950" y="4211950"/>
            <a:ext cx="3364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‘Bringing a gun to a knife fight’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 - Gradient Boost Regression</a:t>
            </a:r>
            <a:endParaRPr/>
          </a:p>
        </p:txBody>
      </p:sp>
      <p:sp>
        <p:nvSpPr>
          <p:cNvPr id="314" name="Google Shape;314;p44"/>
          <p:cNvSpPr txBox="1"/>
          <p:nvPr>
            <p:ph idx="1" type="body"/>
          </p:nvPr>
        </p:nvSpPr>
        <p:spPr>
          <a:xfrm>
            <a:off x="912525" y="3968125"/>
            <a:ext cx="33642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Gradient Boost Regression r</a:t>
            </a:r>
            <a:r>
              <a:rPr b="1" lang="en"/>
              <a:t>esults:</a:t>
            </a:r>
            <a:br>
              <a:rPr b="1" lang="en"/>
            </a:br>
            <a:r>
              <a:rPr lang="en"/>
              <a:t>Training </a:t>
            </a:r>
            <a:r>
              <a:rPr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 </a:t>
            </a:r>
            <a:r>
              <a:rPr lang="en"/>
              <a:t>= 0.674</a:t>
            </a:r>
            <a:br>
              <a:rPr lang="en"/>
            </a:br>
            <a:r>
              <a:rPr lang="en"/>
              <a:t>Test </a:t>
            </a:r>
            <a:r>
              <a:rPr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lang="en"/>
              <a:t>= 0.30</a:t>
            </a:r>
            <a:br>
              <a:rPr lang="en"/>
            </a:br>
            <a:r>
              <a:rPr lang="en"/>
              <a:t>Not a good 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575" y="1959463"/>
            <a:ext cx="1783226" cy="19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4"/>
          <p:cNvSpPr txBox="1"/>
          <p:nvPr/>
        </p:nvSpPr>
        <p:spPr>
          <a:xfrm>
            <a:off x="7467600" y="4659625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44"/>
          <p:cNvSpPr txBox="1"/>
          <p:nvPr>
            <p:ph idx="1" type="body"/>
          </p:nvPr>
        </p:nvSpPr>
        <p:spPr>
          <a:xfrm>
            <a:off x="4751100" y="3968125"/>
            <a:ext cx="38937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Vanilla Multivariate Linear Regression r</a:t>
            </a:r>
            <a:r>
              <a:rPr b="1" lang="en"/>
              <a:t>esults:</a:t>
            </a:r>
            <a:br>
              <a:rPr b="1" lang="en"/>
            </a:br>
            <a:r>
              <a:rPr lang="en"/>
              <a:t>Training </a:t>
            </a:r>
            <a:r>
              <a:rPr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 </a:t>
            </a:r>
            <a:r>
              <a:rPr lang="en"/>
              <a:t>= 0.758</a:t>
            </a:r>
            <a:br>
              <a:rPr lang="en"/>
            </a:br>
            <a:r>
              <a:rPr lang="en"/>
              <a:t>Test </a:t>
            </a:r>
            <a:r>
              <a:rPr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lang="en"/>
              <a:t>= 0.702</a:t>
            </a:r>
            <a:br>
              <a:rPr lang="en"/>
            </a:br>
            <a:r>
              <a:rPr lang="en"/>
              <a:t>A good 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112" y="1853850"/>
            <a:ext cx="2962925" cy="11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1475" y="1853850"/>
            <a:ext cx="2060440" cy="1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4"/>
          <p:cNvSpPr txBox="1"/>
          <p:nvPr/>
        </p:nvSpPr>
        <p:spPr>
          <a:xfrm>
            <a:off x="3187350" y="3143675"/>
            <a:ext cx="52290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242729"/>
                </a:solidFill>
                <a:highlight>
                  <a:srgbClr val="FFFFFF"/>
                </a:highlight>
              </a:rPr>
              <a:t>Advantages</a:t>
            </a:r>
            <a:r>
              <a:rPr lang="en" sz="1150">
                <a:solidFill>
                  <a:srgbClr val="242729"/>
                </a:solidFill>
                <a:highlight>
                  <a:srgbClr val="FFFFFF"/>
                </a:highlight>
              </a:rPr>
              <a:t> of boosting methods with linear regression:</a:t>
            </a:r>
            <a:br>
              <a:rPr lang="en" sz="1150">
                <a:solidFill>
                  <a:srgbClr val="242729"/>
                </a:solidFill>
                <a:highlight>
                  <a:srgbClr val="FFFFFF"/>
                </a:highlight>
              </a:rPr>
            </a:br>
            <a:r>
              <a:rPr lang="en" sz="1150">
                <a:solidFill>
                  <a:srgbClr val="242729"/>
                </a:solidFill>
                <a:highlight>
                  <a:srgbClr val="FFFFFF"/>
                </a:highlight>
              </a:rPr>
              <a:t>-Helping in the case of overfitting. (usually*) </a:t>
            </a:r>
            <a:endParaRPr sz="1150"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42729"/>
                </a:solidFill>
                <a:highlight>
                  <a:srgbClr val="FFFFFF"/>
                </a:highlight>
              </a:rPr>
              <a:t>-When data is of some non linear complex shape. Boosting allows model to slowly evolve to fit data.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 - Support Vector Machines</a:t>
            </a:r>
            <a:endParaRPr/>
          </a:p>
        </p:txBody>
      </p:sp>
      <p:sp>
        <p:nvSpPr>
          <p:cNvPr id="326" name="Google Shape;326;p45"/>
          <p:cNvSpPr txBox="1"/>
          <p:nvPr/>
        </p:nvSpPr>
        <p:spPr>
          <a:xfrm>
            <a:off x="7467600" y="4659625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7" name="Google Shape;3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3225" y="1853850"/>
            <a:ext cx="2158525" cy="15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5"/>
          <p:cNvSpPr txBox="1"/>
          <p:nvPr>
            <p:ph idx="1" type="body"/>
          </p:nvPr>
        </p:nvSpPr>
        <p:spPr>
          <a:xfrm>
            <a:off x="729450" y="2231275"/>
            <a:ext cx="410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Grid Search CV crashed my kernel, so parameters were tested individually: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C: No impact from changing</a:t>
            </a:r>
            <a:br>
              <a:rPr lang="en"/>
            </a:br>
            <a:r>
              <a:rPr lang="en"/>
              <a:t>Episilon: No impact from changing</a:t>
            </a:r>
            <a:br>
              <a:rPr lang="en"/>
            </a:br>
            <a:r>
              <a:rPr lang="en"/>
              <a:t>Kernel: RBF or Linear worked equally (poorly)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5"/>
          <p:cNvSpPr txBox="1"/>
          <p:nvPr>
            <p:ph idx="1" type="body"/>
          </p:nvPr>
        </p:nvSpPr>
        <p:spPr>
          <a:xfrm>
            <a:off x="912525" y="3850250"/>
            <a:ext cx="33642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Support Vector Machines </a:t>
            </a:r>
            <a:r>
              <a:rPr b="1" lang="en"/>
              <a:t>results:</a:t>
            </a:r>
            <a:br>
              <a:rPr b="1" lang="en"/>
            </a:br>
            <a:r>
              <a:rPr lang="en"/>
              <a:t>Training </a:t>
            </a:r>
            <a:r>
              <a:rPr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 </a:t>
            </a:r>
            <a:r>
              <a:rPr lang="en"/>
              <a:t>= 0.445</a:t>
            </a:r>
            <a:br>
              <a:rPr lang="en"/>
            </a:br>
            <a:r>
              <a:rPr lang="en"/>
              <a:t>Test </a:t>
            </a:r>
            <a:r>
              <a:rPr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lang="en"/>
              <a:t>= 0.608</a:t>
            </a:r>
            <a:br>
              <a:rPr lang="en"/>
            </a:br>
            <a:r>
              <a:rPr lang="en"/>
              <a:t>Underfit - model may be biased towards positive end of tail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659" y="3477250"/>
            <a:ext cx="3668593" cy="15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 - my pick:</a:t>
            </a:r>
            <a:endParaRPr/>
          </a:p>
        </p:txBody>
      </p:sp>
      <p:sp>
        <p:nvSpPr>
          <p:cNvPr id="336" name="Google Shape;336;p46"/>
          <p:cNvSpPr txBox="1"/>
          <p:nvPr>
            <p:ph idx="1" type="body"/>
          </p:nvPr>
        </p:nvSpPr>
        <p:spPr>
          <a:xfrm>
            <a:off x="578650" y="2003825"/>
            <a:ext cx="7839600" cy="23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multivariable linear regression model has high predictive accuracy AND seems to be </a:t>
            </a:r>
            <a:r>
              <a:rPr lang="en"/>
              <a:t>generalizable.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Model was not over OR underfit.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06" y="3021825"/>
            <a:ext cx="4640982" cy="16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125" y="3082500"/>
            <a:ext cx="3105349" cy="154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 - my pick:</a:t>
            </a:r>
            <a:endParaRPr/>
          </a:p>
        </p:txBody>
      </p:sp>
      <p:sp>
        <p:nvSpPr>
          <p:cNvPr id="344" name="Google Shape;344;p47"/>
          <p:cNvSpPr txBox="1"/>
          <p:nvPr>
            <p:ph idx="1" type="body"/>
          </p:nvPr>
        </p:nvSpPr>
        <p:spPr>
          <a:xfrm>
            <a:off x="654000" y="1810925"/>
            <a:ext cx="7839600" cy="23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Model prediction shows normal distribution and relative homoscedascity. 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Trend for higher residuals for states with higher changes in uninsured rate.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- Somewhat to be expected, also may suggest some bias in model  - likely due to negative skew of distribution.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25" y="2678899"/>
            <a:ext cx="3392125" cy="24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5009" y="2743148"/>
            <a:ext cx="3273889" cy="23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learned...</a:t>
            </a:r>
            <a:r>
              <a:rPr lang="en"/>
              <a:t>:</a:t>
            </a:r>
            <a:endParaRPr/>
          </a:p>
        </p:txBody>
      </p:sp>
      <p:sp>
        <p:nvSpPr>
          <p:cNvPr id="352" name="Google Shape;352;p48"/>
          <p:cNvSpPr txBox="1"/>
          <p:nvPr>
            <p:ph idx="1" type="body"/>
          </p:nvPr>
        </p:nvSpPr>
        <p:spPr>
          <a:xfrm>
            <a:off x="729450" y="2078875"/>
            <a:ext cx="7688700" cy="17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Real world impact (for data scientists):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can give an estimate on the effect any given state *could have had from the ACA under ideal conditions using our model...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have a better idea what variables affect the real world impact of legislation like the ACA.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Predictive quality of analysis could be used to craft state specific legislation to reduce effect of externalities on both </a:t>
            </a:r>
            <a:r>
              <a:rPr i="1" lang="en"/>
              <a:t>economic outcomes </a:t>
            </a:r>
            <a:r>
              <a:rPr lang="en"/>
              <a:t>and </a:t>
            </a:r>
            <a:r>
              <a:rPr i="1" lang="en"/>
              <a:t>human quality of life</a:t>
            </a:r>
            <a:r>
              <a:rPr lang="en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Interested party’s could use this information how they choose...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learned...:</a:t>
            </a:r>
            <a:endParaRPr/>
          </a:p>
        </p:txBody>
      </p:sp>
      <p:sp>
        <p:nvSpPr>
          <p:cNvPr id="358" name="Google Shape;358;p49"/>
          <p:cNvSpPr txBox="1"/>
          <p:nvPr>
            <p:ph idx="1" type="body"/>
          </p:nvPr>
        </p:nvSpPr>
        <p:spPr>
          <a:xfrm>
            <a:off x="729450" y="2078875"/>
            <a:ext cx="7688700" cy="17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Real world impact (translated):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Change in percentage of uninsured individuals as a result of the ACA can be most accurately predicted by the following variables: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baseline uninsured rate (obvious)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State health expense per capita (greater pressure to adopt health care coverage)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Ratio of individuals below 200% of FPL to above 200% of FPL (various reasons)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State Political Lean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Medicaid Expansion Status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learned...:</a:t>
            </a:r>
            <a:endParaRPr/>
          </a:p>
        </p:txBody>
      </p:sp>
      <p:sp>
        <p:nvSpPr>
          <p:cNvPr id="364" name="Google Shape;364;p50"/>
          <p:cNvSpPr txBox="1"/>
          <p:nvPr>
            <p:ph idx="1" type="body"/>
          </p:nvPr>
        </p:nvSpPr>
        <p:spPr>
          <a:xfrm>
            <a:off x="729450" y="2078875"/>
            <a:ext cx="7688700" cy="17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My own learning: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 Start with simpler models and then build up</a:t>
            </a:r>
            <a:br>
              <a:rPr lang="en"/>
            </a:br>
            <a:r>
              <a:rPr lang="en"/>
              <a:t>- Start with fewer higher impact variables and then build up not vice versa.</a:t>
            </a:r>
            <a:br>
              <a:rPr lang="en"/>
            </a:br>
            <a:r>
              <a:rPr lang="en"/>
              <a:t>- Sometimes complex problems have simple answers - you just need to know how to look for them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next..</a:t>
            </a:r>
            <a:endParaRPr/>
          </a:p>
        </p:txBody>
      </p:sp>
      <p:sp>
        <p:nvSpPr>
          <p:cNvPr id="370" name="Google Shape;370;p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address the short comings of this model a number of steps could be taken: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Small sample size - 2 answers to this problem: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change the way the data is sampled, maybe sample towns instead of states (downside: resource/capital intensive)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Use synthetic data generation (although this is often put foward as an answer to class imbalance, it also has the potential to introduce bias..)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higher residuals for those states with higher % changes - needs to be further explored. Perhaps there is potential to improve this model with further tinkering to feature selection.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Analysis may have some utility to individuals in public health policy - plan to simplify presentation and circulate to potential end users.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1667675" y="1174325"/>
            <a:ext cx="6246600" cy="21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Uninsured cancer patients generally have poorer outcomes and are more likely to die prematurely than persons with insurance, largely because of delayed diagnosis. </a:t>
            </a: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Results in higher morbidity and higher mortality.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Uninsured adults with chronic diseases are less likely to receive appropriate care to manage their health conditions than are those who have health insurance. </a:t>
            </a: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Results in higher morbidity and higher mortality.</a:t>
            </a:r>
            <a:endParaRPr sz="1200">
              <a:solidFill>
                <a:srgbClr val="FF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Uninsured adults with hypertension or high blood cholesterol have diminished access to care - </a:t>
            </a: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morbidity and mortality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Uninsured persons with diabetes are less likely to receive recommended services - </a:t>
            </a: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morbidity and mortality.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Adults with health insurance that covers any </a:t>
            </a: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mental health treatment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more likely to receive mental health services and care consistent with clinical practice guidelines.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Uninsured patients with acute cardiovascular disease are less likely to be admitted to a hospital  - </a:t>
            </a: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morbidity and mortality.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2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677175" y="545325"/>
            <a:ext cx="8836800" cy="13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Why should we care </a:t>
            </a:r>
            <a:r>
              <a:rPr b="1" lang="en" sz="3000"/>
              <a:t>:</a:t>
            </a:r>
            <a:endParaRPr b="1" sz="3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you:</a:t>
            </a:r>
            <a:endParaRPr/>
          </a:p>
        </p:txBody>
      </p:sp>
      <p:sp>
        <p:nvSpPr>
          <p:cNvPr id="376" name="Google Shape;376;p52"/>
          <p:cNvSpPr txBox="1"/>
          <p:nvPr>
            <p:ph idx="1" type="body"/>
          </p:nvPr>
        </p:nvSpPr>
        <p:spPr>
          <a:xfrm>
            <a:off x="815150" y="24646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Dr. David Reed, My mentor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Mike Ricos, Reviewer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You, The audience</a:t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82" name="Google Shape;382;p53"/>
          <p:cNvSpPr txBox="1"/>
          <p:nvPr/>
        </p:nvSpPr>
        <p:spPr>
          <a:xfrm>
            <a:off x="729450" y="2004500"/>
            <a:ext cx="760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u="sng">
                <a:solidFill>
                  <a:schemeClr val="accent5"/>
                </a:solidFill>
                <a:hlinkClick r:id="rId3"/>
              </a:rPr>
              <a:t>https://www.healthaffairs.org/do/10.1377/hblog20160321.054035/full/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Removing political lean….</a:t>
            </a:r>
            <a:endParaRPr/>
          </a:p>
        </p:txBody>
      </p:sp>
      <p:pic>
        <p:nvPicPr>
          <p:cNvPr id="388" name="Google Shape;388;p54"/>
          <p:cNvPicPr preferRelativeResize="0"/>
          <p:nvPr/>
        </p:nvPicPr>
        <p:blipFill rotWithShape="1">
          <a:blip r:embed="rId3">
            <a:alphaModFix/>
          </a:blip>
          <a:srcRect b="13949" l="22898" r="42100" t="41792"/>
          <a:stretch/>
        </p:blipFill>
        <p:spPr>
          <a:xfrm>
            <a:off x="66000" y="1919700"/>
            <a:ext cx="4506000" cy="30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4"/>
          <p:cNvSpPr txBox="1"/>
          <p:nvPr>
            <p:ph idx="1" type="body"/>
          </p:nvPr>
        </p:nvSpPr>
        <p:spPr>
          <a:xfrm>
            <a:off x="4424050" y="2078875"/>
            <a:ext cx="3994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Based on comparison of models, effect of political lean is estimated is estimated at minimum of 7-8% of total model.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Removing Medicaid Expansion status...</a:t>
            </a:r>
            <a:endParaRPr/>
          </a:p>
        </p:txBody>
      </p:sp>
      <p:pic>
        <p:nvPicPr>
          <p:cNvPr id="395" name="Google Shape;395;p55"/>
          <p:cNvPicPr preferRelativeResize="0"/>
          <p:nvPr/>
        </p:nvPicPr>
        <p:blipFill rotWithShape="1">
          <a:blip r:embed="rId3">
            <a:alphaModFix/>
          </a:blip>
          <a:srcRect b="0" l="0" r="32532" t="0"/>
          <a:stretch/>
        </p:blipFill>
        <p:spPr>
          <a:xfrm>
            <a:off x="0" y="1853850"/>
            <a:ext cx="4803601" cy="32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5"/>
          <p:cNvSpPr txBox="1"/>
          <p:nvPr>
            <p:ph idx="1" type="body"/>
          </p:nvPr>
        </p:nvSpPr>
        <p:spPr>
          <a:xfrm>
            <a:off x="4649075" y="2036000"/>
            <a:ext cx="3994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Based on comparison of models, effect of Medicaid Expansion status  is estimated is estimated at about 17% of total model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Removing Medicaid Expansion and political lean status...</a:t>
            </a:r>
            <a:endParaRPr sz="1800"/>
          </a:p>
        </p:txBody>
      </p:sp>
      <p:sp>
        <p:nvSpPr>
          <p:cNvPr id="402" name="Google Shape;402;p56"/>
          <p:cNvSpPr txBox="1"/>
          <p:nvPr>
            <p:ph idx="1" type="body"/>
          </p:nvPr>
        </p:nvSpPr>
        <p:spPr>
          <a:xfrm>
            <a:off x="4424050" y="2078875"/>
            <a:ext cx="3994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comparison of models, effect of political lean and medicaid status combined is about 41% of model.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Takehome -&gt; inclusion of one of these features in the model makes up to a large degree for exclusion of another -&gt; some covariance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Medicaid Expansion status played a bigger role in model, interpret causality and/or correlation of these effects as you may....</a:t>
            </a:r>
            <a:endParaRPr/>
          </a:p>
        </p:txBody>
      </p:sp>
      <p:pic>
        <p:nvPicPr>
          <p:cNvPr id="403" name="Google Shape;403;p56"/>
          <p:cNvPicPr preferRelativeResize="0"/>
          <p:nvPr/>
        </p:nvPicPr>
        <p:blipFill rotWithShape="1">
          <a:blip r:embed="rId3">
            <a:alphaModFix/>
          </a:blip>
          <a:srcRect b="0" l="0" r="33235" t="0"/>
          <a:stretch/>
        </p:blipFill>
        <p:spPr>
          <a:xfrm>
            <a:off x="192875" y="2014550"/>
            <a:ext cx="4329124" cy="27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446" y="1349000"/>
            <a:ext cx="4960101" cy="330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2265450" y="718850"/>
            <a:ext cx="55401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A moral issue….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225" y="1280200"/>
            <a:ext cx="3367550" cy="33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2676650" y="706475"/>
            <a:ext cx="55401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A fiscal responsibility issue….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727650" y="667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hidden risks….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727650" y="14943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Contagian of disease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Loss of productivity and contribution to the economy by the worker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Loss of productivity and contribution to the economy due to burden on non-professional family care givers (brother taking care of sister, parent taking care of grown adult = potential loss of two productive tax payers)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50" y="3247225"/>
            <a:ext cx="3518225" cy="10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0" y="-1797125"/>
            <a:ext cx="682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/>
        </p:nvSpPr>
        <p:spPr>
          <a:xfrm>
            <a:off x="8549100" y="4608300"/>
            <a:ext cx="594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[1]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3973950" y="3098500"/>
            <a:ext cx="45237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money spent on medicaid expansion has had a multiplier effect estimated at 1.5 to 2 times the investment.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 other words, the money invested in decreasing the percentage of individuals uninsured, is effectively a money maker.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/>
        </p:nvSpPr>
        <p:spPr>
          <a:xfrm>
            <a:off x="677175" y="545325"/>
            <a:ext cx="8836800" cy="13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Our problem:</a:t>
            </a:r>
            <a:endParaRPr b="1" sz="3000"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702" y="1417926"/>
            <a:ext cx="6872601" cy="29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356375" y="4378925"/>
            <a:ext cx="85632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ACA lead to 20 million people gaining insurance, but the effect of this piece of legislation varied greatly by state.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/>
        </p:nvSpPr>
        <p:spPr>
          <a:xfrm>
            <a:off x="677175" y="545325"/>
            <a:ext cx="8836800" cy="13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The question(s):</a:t>
            </a:r>
            <a:endParaRPr b="1" sz="3000"/>
          </a:p>
        </p:txBody>
      </p:sp>
      <p:sp>
        <p:nvSpPr>
          <p:cNvPr id="142" name="Google Shape;142;p21"/>
          <p:cNvSpPr txBox="1"/>
          <p:nvPr/>
        </p:nvSpPr>
        <p:spPr>
          <a:xfrm>
            <a:off x="822350" y="1378950"/>
            <a:ext cx="7860000" cy="3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Can we accurately predict the effect size of the ACA , as measured by change in % individuals uninsured, using feature variables that describe that state?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Can we establish the metrics that have the biggest effect on the change in % individuals uninsured?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822350" y="3014375"/>
            <a:ext cx="8836800" cy="13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The benefits:</a:t>
            </a:r>
            <a:endParaRPr b="1" sz="3000"/>
          </a:p>
        </p:txBody>
      </p:sp>
      <p:sp>
        <p:nvSpPr>
          <p:cNvPr id="144" name="Google Shape;144;p21"/>
          <p:cNvSpPr txBox="1"/>
          <p:nvPr/>
        </p:nvSpPr>
        <p:spPr>
          <a:xfrm>
            <a:off x="1165575" y="3647950"/>
            <a:ext cx="78600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latin typeface="Lato"/>
                <a:ea typeface="Lato"/>
                <a:cs typeface="Lato"/>
                <a:sym typeface="Lato"/>
              </a:rPr>
              <a:t>Objective benefits:</a:t>
            </a:r>
            <a:endParaRPr i="1" sz="18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Potential to inform strategically crafted legislation that maximizes effect size.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latin typeface="Lato"/>
                <a:ea typeface="Lato"/>
                <a:cs typeface="Lato"/>
                <a:sym typeface="Lato"/>
              </a:rPr>
              <a:t>Non-objective benefits:</a:t>
            </a:r>
            <a:endParaRPr i="1" sz="18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..this is of major political capital.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